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3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6379" y="4703633"/>
            <a:ext cx="7685901" cy="959765"/>
          </a:xfrm>
        </p:spPr>
        <p:txBody>
          <a:bodyPr>
            <a:normAutofit/>
          </a:bodyPr>
          <a:lstStyle/>
          <a:p>
            <a:pPr algn="l"/>
            <a:r>
              <a:rPr lang="de-AT" sz="4000" cap="none" dirty="0" smtClean="0">
                <a:solidFill>
                  <a:srgbClr val="002060"/>
                </a:solidFill>
              </a:rPr>
              <a:t>Reinhard </a:t>
            </a:r>
            <a:r>
              <a:rPr lang="de-AT" sz="4000" cap="none" dirty="0" err="1" smtClean="0">
                <a:solidFill>
                  <a:srgbClr val="002060"/>
                </a:solidFill>
              </a:rPr>
              <a:t>Grübl</a:t>
            </a:r>
            <a:r>
              <a:rPr lang="de-AT" sz="4000" cap="none" dirty="0" smtClean="0">
                <a:solidFill>
                  <a:srgbClr val="002060"/>
                </a:solidFill>
              </a:rPr>
              <a:t>, </a:t>
            </a:r>
            <a:r>
              <a:rPr lang="de-AT" sz="4000" cap="none" dirty="0">
                <a:solidFill>
                  <a:srgbClr val="002060"/>
                </a:solidFill>
              </a:rPr>
              <a:t>Datenschutzreferent</a:t>
            </a:r>
            <a:endParaRPr lang="de-DE" sz="4000" cap="none" dirty="0">
              <a:solidFill>
                <a:srgbClr val="002060"/>
              </a:solidFill>
            </a:endParaRPr>
          </a:p>
        </p:txBody>
      </p:sp>
      <p:sp>
        <p:nvSpPr>
          <p:cNvPr id="4" name="AutoShape 2" descr="Bildergebnis für Datenschut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4" descr="Bildergebnis für Datenschut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75" y="1162250"/>
            <a:ext cx="5453191" cy="3171754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/>
        </p:nvSpPr>
        <p:spPr>
          <a:xfrm>
            <a:off x="6866237" y="1162250"/>
            <a:ext cx="5325763" cy="2681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Datenschutz im </a:t>
            </a:r>
            <a:r>
              <a:rPr kumimoji="0" lang="de-AT" sz="36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Pfarrbüro</a:t>
            </a:r>
            <a:endParaRPr kumimoji="0" lang="de-AT" sz="3600" b="0" i="0" u="none" strike="noStrike" kern="1200" cap="none" spc="-10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3600" b="0" i="0" u="none" strike="noStrike" kern="1200" cap="none" spc="-10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3600" dirty="0" smtClean="0">
                <a:solidFill>
                  <a:srgbClr val="0070C0"/>
                </a:solidFill>
                <a:latin typeface="Arial"/>
              </a:rPr>
              <a:t>27.11.2019</a:t>
            </a:r>
            <a:endParaRPr lang="de-AT" sz="3600" dirty="0" smtClean="0">
              <a:solidFill>
                <a:srgbClr val="0070C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Diözesanhaus, Aula</a:t>
            </a:r>
            <a:endParaRPr kumimoji="0" lang="de-AT" sz="3600" b="0" i="0" u="none" strike="noStrike" kern="1200" cap="none" spc="-10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30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626973" y="676533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Definitionen – sensible Daten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228336" y="1863811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Sensible </a:t>
            </a:r>
            <a:r>
              <a:rPr kumimoji="0" lang="de-AT" alt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</a:t>
            </a: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aus denen die rassische und ethnische Herkunft, politische Meinungen, </a:t>
            </a:r>
            <a:r>
              <a:rPr kumimoji="0" lang="de-AT" altLang="de-DE" sz="24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religiöse</a:t>
            </a: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oder weltanschauliche </a:t>
            </a:r>
            <a:r>
              <a:rPr kumimoji="0" lang="de-AT" altLang="de-DE" sz="24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Überzeugung</a:t>
            </a: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oder die Gewerkschaftszugehörigkeit hervorgehen, genetische Daten, biometrischen Daten zur eindeutigen Identifizierung einer natürlichen Person, Gesundheitsdaten oder Daten zum Sexualleben oder der sexuellen Orientierung</a:t>
            </a: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	</a:t>
            </a: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 besonders schutzwürdige Daten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74320" marR="0" lvl="1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altLang="de-DE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6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58779" y="956619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Definitionen - sensible Daten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096530" y="1981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dürfen nicht verarbeitet werden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Ausnahmen in </a:t>
            </a:r>
            <a:r>
              <a:rPr kumimoji="0" lang="de-DE" alt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Art. 9 Abs. 2</a:t>
            </a:r>
            <a:endParaRPr kumimoji="0" lang="de-DE" altLang="de-DE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Ausdrückliche schriftliche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Einwilligung</a:t>
            </a: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 Schutz lebenswichtiger Interessen</a:t>
            </a: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Veröffentlichung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durch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den/die Betroffene/n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selbst</a:t>
            </a: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arbeits- und dienstrechtliche Pflichten</a:t>
            </a: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…</a:t>
            </a: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</a:t>
            </a:r>
            <a:r>
              <a:rPr kumimoji="0" lang="de-DE" altLang="de-DE" sz="2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eligiös ausgerichtete Stiftung, Vereinigung oder sonstige Organisation im Rahmen ihrer rechtmäßigen Tätigkeiten</a:t>
            </a:r>
            <a:endParaRPr kumimoji="0" lang="de-DE" altLang="de-DE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4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42302" y="1047235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Daten ausgetretener Personen</a:t>
            </a: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351902" y="2037835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für den staatlichen Bereich nicht mehr Mitglieder der kath.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Kirche; Schutz vor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unerwünschten seelsorglichen oder anderen kirchlichen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Kontakten. 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dürfen nur für die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Matrikenverwaltung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weiter gespeichert bleiben. </a:t>
            </a: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lnSpc>
                <a:spcPct val="80000"/>
              </a:lnSpc>
              <a:buClr>
                <a:srgbClr val="D34817"/>
              </a:buClr>
            </a:pPr>
            <a:r>
              <a:rPr lang="de-DE" altLang="de-DE" dirty="0">
                <a:solidFill>
                  <a:sysClr val="windowText" lastClr="000000"/>
                </a:solidFill>
                <a:latin typeface="Arial"/>
              </a:rPr>
              <a:t>dürfen zu anderen Zwecken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nur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mit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Einwilligung des/der</a:t>
            </a:r>
            <a:r>
              <a:rPr kumimoji="0" lang="de-DE" altLang="de-DE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Betroffenen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verwendet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werden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lvl="0">
              <a:lnSpc>
                <a:spcPct val="80000"/>
              </a:lnSpc>
              <a:buClr>
                <a:srgbClr val="D34817"/>
              </a:buClr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477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668162" y="1006046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Grundsätze für die Datenverarbeitung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458994" y="2218037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Rechtmäßigkeit</a:t>
            </a:r>
          </a:p>
          <a:p>
            <a:pPr marL="18288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Zweckbindung</a:t>
            </a:r>
            <a:endParaRPr kumimoji="0" lang="de-AT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Datenminimierung</a:t>
            </a:r>
          </a:p>
          <a:p>
            <a:pPr marL="18288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Richtigkeit</a:t>
            </a:r>
          </a:p>
          <a:p>
            <a:pPr marL="18288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Speicherbegrenzung</a:t>
            </a:r>
          </a:p>
          <a:p>
            <a:pPr marL="18288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Integrität und Vertraulichkeit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819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01114" y="676533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Informationspflichten gem. </a:t>
            </a: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</a:t>
            </a: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rt 13 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327189" y="1756718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de-AT" sz="2800" dirty="0" smtClean="0">
                <a:solidFill>
                  <a:sysClr val="windowText" lastClr="000000"/>
                </a:solidFill>
                <a:latin typeface="Arial"/>
              </a:rPr>
              <a:t>Zum</a:t>
            </a: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 Zeitpunkt der Erhebung ist u.a. mitzuteilen:</a:t>
            </a:r>
            <a:b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</a:b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und Kontaktdaten des Verantwortlichen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Ggf. Kontaktdaten des Datenschutzbeauftragten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Zwecke, für die die personenbezogenen Daten verarbeitet werden sollen + Rechtsgrundlage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</a:t>
            </a:r>
            <a:r>
              <a:rPr kumimoji="0" lang="de-AT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gf</a:t>
            </a: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Empfänger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Speicherdauer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Recht auf Auskunft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Beschwerderecht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41918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668162" y="948381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Recht auf Datenschutz</a:t>
            </a: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170671" y="2053281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DE" altLang="de-DE" sz="2400" b="0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umfasst das Recht, auf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DE" altLang="de-DE" sz="24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Auskunfterteilung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de-DE" altLang="de-DE" dirty="0" smtClean="0">
                <a:solidFill>
                  <a:sysClr val="windowText" lastClr="000000"/>
                </a:solidFill>
                <a:latin typeface="Arial"/>
              </a:rPr>
              <a:t>(Art. 15)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der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gespeicherten Daten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(u.a. der Übermittlungsempfänger, der Herkunft der Daten, Zweck und Rechtsgrundlagen, </a:t>
            </a:r>
            <a:r>
              <a:rPr kumimoji="0" lang="de-DE" alt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Auftragsverarbeiter</a:t>
            </a:r>
            <a:r>
              <a:rPr kumimoji="0" lang="de-DE" alt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);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Frist: binnen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eines Monats!!!</a:t>
            </a:r>
          </a:p>
          <a:p>
            <a:pPr marL="457200" marR="0" lvl="1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deshalb Anträge unverzüglich an </a:t>
            </a:r>
            <a:r>
              <a:rPr kumimoji="0" lang="de-DE" alt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mich weiterleiten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de-DE" altLang="de-DE" b="1" dirty="0">
                <a:solidFill>
                  <a:sysClr val="windowText" lastClr="000000"/>
                </a:solidFill>
                <a:latin typeface="Arial"/>
              </a:rPr>
              <a:t>Richtigstellung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(Art. 16) unrichtiger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de-DE" altLang="de-DE" b="1" dirty="0">
                <a:solidFill>
                  <a:sysClr val="windowText" lastClr="000000"/>
                </a:solidFill>
                <a:latin typeface="Arial"/>
              </a:rPr>
              <a:t>Löschung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(Art. 17) unzulässig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verarbeiteter Daten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645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34065" y="791862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Datensicherheitsmaßnahmen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458995" y="169905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Die Räume sind immer verschlossen zu halten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Kästen sind zu versperren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 dürfen keine Schriftstücke offen herumliegen, sodass ein Unbefugter daraus Daten entnehmen könnte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Geeignete Passwörter wählen und NICHT notieren: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 Zeichen, Verwendung von Großbuchstaben, Kleinbuchstaben und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Zahlen) </a:t>
            </a: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PC so aufstellen, dass Besucher nicht auf den Bildschirm schauen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können 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Sperren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 PC-Arbeitsplatzes mit Strg + Alt + </a:t>
            </a:r>
            <a:r>
              <a:rPr kumimoji="0" lang="de-AT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Entf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oder Windows-Taste +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114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99968" y="676532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Datenleck – </a:t>
            </a:r>
            <a:r>
              <a:rPr lang="de-AT" dirty="0">
                <a:solidFill>
                  <a:srgbClr val="696464"/>
                </a:solidFill>
                <a:latin typeface="Arial"/>
              </a:rPr>
              <a:t>D</a:t>
            </a: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ata </a:t>
            </a:r>
            <a:r>
              <a:rPr lang="de-AT" dirty="0" err="1">
                <a:solidFill>
                  <a:srgbClr val="696464"/>
                </a:solidFill>
                <a:latin typeface="Arial"/>
              </a:rPr>
              <a:t>B</a:t>
            </a:r>
            <a:r>
              <a:rPr kumimoji="0" lang="de-AT" sz="4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reach</a:t>
            </a: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(Art. 33)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360141" y="22098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Sollte es trotz aller Vorsicht passieren, dass Daten in Hände Dritter gelangen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/>
              <a:buChar char="è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 unverzüglich Meldung an den diözesanen   Datenschutzreferenten</a:t>
            </a:r>
            <a:b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</a:b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Hintergrund: Meldepflicht an Behörde binnen    72 Stunden</a:t>
            </a: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540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832919" y="91543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 der 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491946" y="2176848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Woher stammen „unsere“ Daten?</a:t>
            </a:r>
            <a:b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e-AT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Bekanntgabe im Rahmen der Taufe (auch bei weiteren Sakramenten)</a:t>
            </a:r>
            <a:b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Meldung von der Behörde</a:t>
            </a:r>
          </a:p>
          <a:p>
            <a:pPr marL="73152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90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§ 20 Abs. 7 Meldegesetz</a:t>
            </a: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3152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90000"/>
              <a:buFont typeface="Arial" pitchFamily="34" charset="0"/>
              <a:buChar char="•"/>
              <a:tabLst/>
              <a:defRPr/>
            </a:pP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981200" y="857765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 der 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516659" y="1848365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 personenbezogenen Daten sind uns bekannt?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Adresse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Geburtsdatum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de-AT" sz="2400" dirty="0" smtClean="0">
                <a:solidFill>
                  <a:sysClr val="windowText" lastClr="000000"/>
                </a:solidFill>
                <a:latin typeface="Arial"/>
              </a:rPr>
              <a:t>…</a:t>
            </a:r>
            <a:endParaRPr lang="de-AT" sz="2400" dirty="0">
              <a:solidFill>
                <a:sysClr val="windowText" lastClr="000000"/>
              </a:solidFill>
              <a:latin typeface="Arial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Alle weiteren Daten müssen erfragt werden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-&gt;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Datenabgleich im persönlichen Kontakt</a:t>
            </a: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7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969" y="1206798"/>
            <a:ext cx="6950042" cy="1066892"/>
          </a:xfrm>
          <a:prstGeom prst="rect">
            <a:avLst/>
          </a:prstGeom>
        </p:spPr>
      </p:pic>
      <p:sp>
        <p:nvSpPr>
          <p:cNvPr id="5" name="Inhaltsplatzhalter 2"/>
          <p:cNvSpPr>
            <a:spLocks noGrp="1"/>
          </p:cNvSpPr>
          <p:nvPr/>
        </p:nvSpPr>
        <p:spPr>
          <a:xfrm>
            <a:off x="2351902" y="227369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Seit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25. Mai 2018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EU- Datenschutzgrundverordnung (EU-DSGVO)</a:t>
            </a:r>
            <a:b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Datenschutzgesetz </a:t>
            </a:r>
            <a:b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(Datenschutz-Anpassungsgesetz 2018)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Kirchliche Datenschutzverordnung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73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981200" y="717722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 der 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434280" y="232513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 Kategorien personenbezogener Daten dürfen wir verarbeiten?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None/>
              <a:tabLst/>
              <a:defRPr/>
            </a:pP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z.B. Name, Geburtsdatum, Adresse, Familienstand, Telefon, Mail, Fax, zuständige Pfarre, Beruf, Kinderzahl,…</a:t>
            </a: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2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99967" y="1038997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 der 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220098" y="2201562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34817"/>
              </a:buClr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Auskünfte </a:t>
            </a: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 </a:t>
            </a:r>
            <a:r>
              <a:rPr lang="de-AT" sz="3200" dirty="0">
                <a:solidFill>
                  <a:sysClr val="windowText" lastClr="000000"/>
                </a:solidFill>
                <a:latin typeface="Arial"/>
              </a:rPr>
              <a:t>T</a:t>
            </a:r>
            <a:r>
              <a:rPr kumimoji="0" lang="de-A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elefon</a:t>
            </a: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grundsätzlich sehr problematisch – soll Mail schreiben!</a:t>
            </a:r>
            <a:r>
              <a:rPr lang="de-AT" sz="3200" dirty="0">
                <a:solidFill>
                  <a:sysClr val="windowText" lastClr="000000"/>
                </a:solidFill>
                <a:latin typeface="Arial"/>
              </a:rPr>
              <a:t/>
            </a:r>
            <a:br>
              <a:rPr lang="de-AT" sz="3200" dirty="0">
                <a:solidFill>
                  <a:sysClr val="windowText" lastClr="000000"/>
                </a:solidFill>
                <a:latin typeface="Arial"/>
              </a:rPr>
            </a:br>
            <a:endParaRPr lang="de-AT" sz="3200" dirty="0" smtClean="0">
              <a:solidFill>
                <a:sysClr val="windowText" lastClr="000000"/>
              </a:solidFill>
              <a:latin typeface="Arial"/>
            </a:endParaRPr>
          </a:p>
          <a:p>
            <a:pPr>
              <a:buClr>
                <a:srgbClr val="D34817"/>
              </a:buClr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Anfragen</a:t>
            </a:r>
            <a:r>
              <a:rPr kumimoji="0" lang="de-AT" sz="2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von Genealogiebüros bzw. Historikeragenturen einfach ans </a:t>
            </a:r>
            <a:r>
              <a:rPr kumimoji="0" lang="de-AT" sz="28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Matrikenreferat</a:t>
            </a:r>
            <a:r>
              <a:rPr kumimoji="0" lang="de-AT" sz="2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weiterleiten zur Prüfung</a:t>
            </a: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51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981200" y="833051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 der 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467232" y="209447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Firmlinge werden angeschrieben und zum Elternabend eingeladen – kein Problem!</a:t>
            </a:r>
            <a:b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e-AT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de-AT" sz="3200" dirty="0" smtClean="0">
                <a:solidFill>
                  <a:sysClr val="windowText" lastClr="000000"/>
                </a:solidFill>
                <a:latin typeface="Arial"/>
              </a:rPr>
              <a:t>Veröffentlichung von personenbezogenen Daten nur nach Zustimmung per Unterschrift möglich (Pfarrblatt, Homepage, GD-Ordnung, …)</a:t>
            </a:r>
            <a:endParaRPr kumimoji="0" lang="de-AT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9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2113005" y="981332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 der 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500184" y="265464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Mutter ruft an und will wissen, ob der Sohn noch katholisch oder bereits ausgetreten ist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Wir dürfen keine Auskunft darüber </a:t>
            </a: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geben!</a:t>
            </a:r>
            <a:endParaRPr kumimoji="0" lang="de-AT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28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841157" y="964857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</a:t>
            </a:r>
            <a:r>
              <a:rPr kumimoji="0" lang="de-AT" sz="4000" b="0" i="0" u="none" strike="noStrike" kern="1200" cap="none" spc="-100" normalizeH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der </a:t>
            </a: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Praxis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302476" y="2432222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None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Entsorgung von Papier, auf dem sich personenbezogene Daten befinden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None/>
              <a:tabLst/>
              <a:defRPr/>
            </a:pP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NICHT in die Altpapiertonne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de-AT" sz="2800" dirty="0" smtClean="0">
                <a:solidFill>
                  <a:sysClr val="windowText" lastClr="000000"/>
                </a:solidFill>
                <a:latin typeface="Arial"/>
              </a:rPr>
              <a:t>Muss </a:t>
            </a:r>
            <a:r>
              <a:rPr kumimoji="0" lang="de-A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geschreddert</a:t>
            </a: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werden</a:t>
            </a: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3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544594" y="52001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</a:t>
            </a:r>
            <a:r>
              <a:rPr kumimoji="0" lang="de-AT" sz="4000" b="0" i="0" u="none" strike="noStrike" kern="1200" cap="none" spc="-100" normalizeH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dem </a:t>
            </a:r>
            <a:r>
              <a:rPr kumimoji="0" lang="de-AT" sz="4000" b="0" i="0" u="none" strike="noStrike" kern="1200" cap="none" spc="-100" normalizeH="0" noProof="0" dirty="0" err="1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Matrikenbereich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376616" y="1510614"/>
            <a:ext cx="8229600" cy="5125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Religionsfeststellung ist ausschließlich Aufgabe des </a:t>
            </a:r>
            <a:r>
              <a:rPr kumimoji="0" lang="de-A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Matrikenreferats</a:t>
            </a: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None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-&gt; </a:t>
            </a:r>
            <a:r>
              <a:rPr kumimoji="0" lang="de-AT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Abklärung mit Meldeämtern,</a:t>
            </a:r>
            <a:r>
              <a:rPr kumimoji="0" lang="de-AT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anderen Diözesen im In- und Ausland; mit </a:t>
            </a:r>
            <a:r>
              <a:rPr kumimoji="0" lang="de-AT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Taufpfarren</a:t>
            </a:r>
            <a:r>
              <a:rPr kumimoji="0" lang="de-AT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etc</a:t>
            </a:r>
            <a:r>
              <a:rPr kumimoji="0" lang="de-AT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br>
              <a:rPr kumimoji="0" lang="de-AT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e-AT" b="0" i="0" u="none" strike="noStrike" kern="120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>
              <a:buClr>
                <a:srgbClr val="D34817"/>
              </a:buClr>
            </a:pPr>
            <a:r>
              <a:rPr lang="de-AT" sz="2800" baseline="0" dirty="0" smtClean="0">
                <a:solidFill>
                  <a:sysClr val="windowText" lastClr="000000"/>
                </a:solidFill>
                <a:latin typeface="Arial"/>
              </a:rPr>
              <a:t>Meldung bei Änderung von Vornamen,</a:t>
            </a:r>
            <a:r>
              <a:rPr lang="de-AT" sz="2800" dirty="0" smtClean="0">
                <a:solidFill>
                  <a:sysClr val="windowText" lastClr="000000"/>
                </a:solidFill>
                <a:latin typeface="Arial"/>
              </a:rPr>
              <a:t> die eine Geschlechtsumwandlung vermuten </a:t>
            </a:r>
            <a:r>
              <a:rPr lang="de-AT" sz="2800" dirty="0" smtClean="0">
                <a:solidFill>
                  <a:sysClr val="windowText" lastClr="000000"/>
                </a:solidFill>
                <a:latin typeface="Arial"/>
              </a:rPr>
              <a:t>lassen</a:t>
            </a:r>
            <a:r>
              <a:rPr lang="de-AT" dirty="0" smtClean="0">
                <a:solidFill>
                  <a:sysClr val="windowText" lastClr="000000"/>
                </a:solidFill>
                <a:latin typeface="Arial"/>
              </a:rPr>
              <a:t/>
            </a:r>
            <a:br>
              <a:rPr lang="de-AT" dirty="0" smtClean="0">
                <a:solidFill>
                  <a:sysClr val="windowText" lastClr="000000"/>
                </a:solidFill>
                <a:latin typeface="Arial"/>
              </a:rPr>
            </a:br>
            <a:r>
              <a:rPr lang="de-AT" dirty="0" smtClean="0">
                <a:solidFill>
                  <a:sysClr val="windowText" lastClr="000000"/>
                </a:solidFill>
                <a:latin typeface="Arial"/>
              </a:rPr>
              <a:t>-&gt; muss im Taufbuch eigens vermerkt werden</a:t>
            </a:r>
            <a:br>
              <a:rPr lang="de-AT" dirty="0" smtClean="0">
                <a:solidFill>
                  <a:sysClr val="windowText" lastClr="000000"/>
                </a:solidFill>
                <a:latin typeface="Arial"/>
              </a:rPr>
            </a:br>
            <a:r>
              <a:rPr lang="de-AT" dirty="0" smtClean="0">
                <a:solidFill>
                  <a:sysClr val="windowText" lastClr="000000"/>
                </a:solidFill>
                <a:latin typeface="Arial"/>
              </a:rPr>
              <a:t>-&gt;</a:t>
            </a:r>
            <a:r>
              <a:rPr lang="de-AT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AT" dirty="0" smtClean="0">
                <a:solidFill>
                  <a:sysClr val="windowText" lastClr="000000"/>
                </a:solidFill>
                <a:latin typeface="Arial"/>
              </a:rPr>
              <a:t>hat große Auswirkungen bei Eheschließung</a:t>
            </a:r>
            <a:endParaRPr lang="de-AT" dirty="0">
              <a:solidFill>
                <a:sysClr val="windowText" lastClr="000000"/>
              </a:solidFill>
              <a:latin typeface="Arial"/>
            </a:endParaRPr>
          </a:p>
          <a:p>
            <a:pPr marL="0" indent="0">
              <a:buClr>
                <a:srgbClr val="D34817"/>
              </a:buClr>
              <a:buNone/>
            </a:pPr>
            <a:endParaRPr lang="de-AT" sz="1100" dirty="0">
              <a:solidFill>
                <a:sysClr val="windowText" lastClr="000000"/>
              </a:solidFill>
              <a:latin typeface="Arial"/>
            </a:endParaRPr>
          </a:p>
          <a:p>
            <a:pPr marL="0" indent="0">
              <a:buClr>
                <a:srgbClr val="D34817"/>
              </a:buClr>
              <a:buNone/>
            </a:pPr>
            <a:r>
              <a:rPr lang="de-AT" dirty="0" smtClean="0">
                <a:solidFill>
                  <a:srgbClr val="FF0000"/>
                </a:solidFill>
                <a:latin typeface="Arial"/>
              </a:rPr>
              <a:t>Besten </a:t>
            </a:r>
            <a:r>
              <a:rPr lang="de-AT" dirty="0" smtClean="0">
                <a:solidFill>
                  <a:srgbClr val="FF0000"/>
                </a:solidFill>
                <a:latin typeface="Arial"/>
              </a:rPr>
              <a:t>Dank für die ausgezeichnete Zusammenarbeit!</a:t>
            </a:r>
            <a:endParaRPr lang="de-AT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66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594022" y="103076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Danke für Ihre Aufmerksamkeit!</a:t>
            </a: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228336" y="211918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Mag. (FH) Mag. Reinhard </a:t>
            </a:r>
            <a:r>
              <a:rPr kumimoji="0" lang="de-AT" alt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Grübl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MAS</a:t>
            </a:r>
            <a:b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Datenschutzreferent der Diözese Innsbruck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6020 Innsbruck, Riedgasse 9 (</a:t>
            </a:r>
            <a:r>
              <a:rPr kumimoji="0" lang="de-AT" alt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Matrikenreferat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Tel: : 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0512-2230-2320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datenschutz@dibk.at</a:t>
            </a:r>
            <a:endParaRPr kumimoji="0" lang="de-AT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3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/>
        </p:nvSpPr>
        <p:spPr>
          <a:xfrm>
            <a:off x="2409568" y="2166597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Kirchliche Datenschutzverordnung (</a:t>
            </a:r>
            <a:r>
              <a:rPr kumimoji="0" lang="de-A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Decretum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Generale)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Anwendung: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„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Katholische Kirche in Österreich und alle ihre 	Einrichtungen“</a:t>
            </a:r>
          </a:p>
          <a:p>
            <a:pPr marL="73152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lang="de-AT" dirty="0">
                <a:solidFill>
                  <a:sysClr val="windowText" lastClr="000000"/>
                </a:solidFill>
                <a:latin typeface="Arial"/>
              </a:rPr>
              <a:t>A</a:t>
            </a:r>
            <a:r>
              <a:rPr kumimoji="0" lang="de-AT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uf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Grund 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kirchenrechtlicher </a:t>
            </a: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Bestimmungen eingerichtet</a:t>
            </a:r>
          </a:p>
          <a:p>
            <a:pPr marL="73152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Unterliegt ihrem Bestand </a:t>
            </a: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nach 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kirchenrechtlichen Vorschriften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3152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Rechtspersönlichkeit nach 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kanonischem </a:t>
            </a: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und 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staatlichem </a:t>
            </a: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Recht (oder von einer 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kanonischen </a:t>
            </a: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Rechtsperson mit </a:t>
            </a: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Rechtspersönlichkeit)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Keine Anwendung: KEINE Rechtspersönlichkeit nach kanonischer Rechtsordnung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tel 1"/>
          <p:cNvSpPr>
            <a:spLocks noGrp="1"/>
          </p:cNvSpPr>
          <p:nvPr/>
        </p:nvSpPr>
        <p:spPr>
          <a:xfrm>
            <a:off x="1577546" y="948381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Umsetzung im kirchlichen </a:t>
            </a: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B</a:t>
            </a: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ereich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51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/>
          <p:cNvSpPr/>
          <p:nvPr/>
        </p:nvSpPr>
        <p:spPr>
          <a:xfrm>
            <a:off x="4282213" y="1687860"/>
            <a:ext cx="3456384" cy="648072"/>
          </a:xfrm>
          <a:prstGeom prst="ellipse">
            <a:avLst/>
          </a:prstGeom>
          <a:gradFill rotWithShape="1">
            <a:gsLst>
              <a:gs pos="0">
                <a:srgbClr val="956251">
                  <a:tint val="50000"/>
                  <a:satMod val="300000"/>
                </a:srgbClr>
              </a:gs>
              <a:gs pos="35000">
                <a:srgbClr val="956251">
                  <a:tint val="37000"/>
                  <a:satMod val="300000"/>
                </a:srgbClr>
              </a:gs>
              <a:gs pos="100000">
                <a:srgbClr val="956251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56251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DS-Beauftragter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Flussdiagramm: Verbindungsstelle 12"/>
          <p:cNvSpPr/>
          <p:nvPr/>
        </p:nvSpPr>
        <p:spPr>
          <a:xfrm>
            <a:off x="2193981" y="2767980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lussdiagramm: Verbindungsstelle 13"/>
          <p:cNvSpPr/>
          <p:nvPr/>
        </p:nvSpPr>
        <p:spPr>
          <a:xfrm>
            <a:off x="3081160" y="2778814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Flussdiagramm: Verbindungsstelle 14"/>
          <p:cNvSpPr/>
          <p:nvPr/>
        </p:nvSpPr>
        <p:spPr>
          <a:xfrm>
            <a:off x="3945256" y="2767980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Flussdiagramm: Verbindungsstelle 15"/>
          <p:cNvSpPr/>
          <p:nvPr/>
        </p:nvSpPr>
        <p:spPr>
          <a:xfrm>
            <a:off x="4858277" y="2789648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Flussdiagramm: Verbindungsstelle 16"/>
          <p:cNvSpPr/>
          <p:nvPr/>
        </p:nvSpPr>
        <p:spPr>
          <a:xfrm>
            <a:off x="5736455" y="2789648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Flussdiagramm: Verbindungsstelle 17"/>
          <p:cNvSpPr/>
          <p:nvPr/>
        </p:nvSpPr>
        <p:spPr>
          <a:xfrm>
            <a:off x="6600551" y="2767980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Flussdiagramm: Verbindungsstelle 18"/>
          <p:cNvSpPr/>
          <p:nvPr/>
        </p:nvSpPr>
        <p:spPr>
          <a:xfrm>
            <a:off x="7464647" y="2767980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Flussdiagramm: Verbindungsstelle 19"/>
          <p:cNvSpPr/>
          <p:nvPr/>
        </p:nvSpPr>
        <p:spPr>
          <a:xfrm>
            <a:off x="8328743" y="2767980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Flussdiagramm: Verbindungsstelle 20"/>
          <p:cNvSpPr/>
          <p:nvPr/>
        </p:nvSpPr>
        <p:spPr>
          <a:xfrm>
            <a:off x="9192839" y="2778814"/>
            <a:ext cx="864096" cy="817240"/>
          </a:xfrm>
          <a:prstGeom prst="flowChartConnector">
            <a:avLst/>
          </a:prstGeom>
          <a:gradFill rotWithShape="1">
            <a:gsLst>
              <a:gs pos="0">
                <a:srgbClr val="A28E6A">
                  <a:tint val="50000"/>
                  <a:satMod val="300000"/>
                </a:srgbClr>
              </a:gs>
              <a:gs pos="35000">
                <a:srgbClr val="A28E6A">
                  <a:tint val="37000"/>
                  <a:satMod val="300000"/>
                </a:srgbClr>
              </a:gs>
              <a:gs pos="100000">
                <a:srgbClr val="A28E6A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28E6A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DS-R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2" name="Gerade Verbindung 16"/>
          <p:cNvCxnSpPr>
            <a:endCxn id="13" idx="7"/>
          </p:cNvCxnSpPr>
          <p:nvPr/>
        </p:nvCxnSpPr>
        <p:spPr>
          <a:xfrm flipH="1">
            <a:off x="2931533" y="2119908"/>
            <a:ext cx="1445771" cy="767754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3" name="Gerade Verbindung 18"/>
          <p:cNvCxnSpPr>
            <a:endCxn id="14" idx="7"/>
          </p:cNvCxnSpPr>
          <p:nvPr/>
        </p:nvCxnSpPr>
        <p:spPr>
          <a:xfrm flipH="1">
            <a:off x="3818712" y="2191916"/>
            <a:ext cx="824601" cy="706580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4" name="Gerade Verbindung 21"/>
          <p:cNvCxnSpPr>
            <a:stCxn id="12" idx="3"/>
          </p:cNvCxnSpPr>
          <p:nvPr/>
        </p:nvCxnSpPr>
        <p:spPr>
          <a:xfrm flipH="1">
            <a:off x="4498237" y="2241024"/>
            <a:ext cx="290152" cy="548624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" name="Gerade Verbindung 23"/>
          <p:cNvCxnSpPr>
            <a:endCxn id="16" idx="0"/>
          </p:cNvCxnSpPr>
          <p:nvPr/>
        </p:nvCxnSpPr>
        <p:spPr>
          <a:xfrm flipH="1">
            <a:off x="5290325" y="2335932"/>
            <a:ext cx="72008" cy="453716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" name="Gerade Verbindung 25"/>
          <p:cNvCxnSpPr>
            <a:stCxn id="12" idx="4"/>
          </p:cNvCxnSpPr>
          <p:nvPr/>
        </p:nvCxnSpPr>
        <p:spPr>
          <a:xfrm>
            <a:off x="6010405" y="2335932"/>
            <a:ext cx="0" cy="453716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7" name="Gerade Verbindung 27"/>
          <p:cNvCxnSpPr>
            <a:endCxn id="18" idx="0"/>
          </p:cNvCxnSpPr>
          <p:nvPr/>
        </p:nvCxnSpPr>
        <p:spPr>
          <a:xfrm>
            <a:off x="6730485" y="2335932"/>
            <a:ext cx="302114" cy="432048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8" name="Gerade Verbindung 29"/>
          <p:cNvCxnSpPr>
            <a:stCxn id="12" idx="5"/>
          </p:cNvCxnSpPr>
          <p:nvPr/>
        </p:nvCxnSpPr>
        <p:spPr>
          <a:xfrm>
            <a:off x="7232421" y="2241024"/>
            <a:ext cx="506176" cy="548624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9" name="Gerade Verbindung 31"/>
          <p:cNvCxnSpPr>
            <a:endCxn id="20" idx="1"/>
          </p:cNvCxnSpPr>
          <p:nvPr/>
        </p:nvCxnSpPr>
        <p:spPr>
          <a:xfrm>
            <a:off x="7594581" y="2191916"/>
            <a:ext cx="860706" cy="695746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0" name="Gerade Verbindung 33"/>
          <p:cNvCxnSpPr>
            <a:stCxn id="12" idx="6"/>
            <a:endCxn id="21" idx="1"/>
          </p:cNvCxnSpPr>
          <p:nvPr/>
        </p:nvCxnSpPr>
        <p:spPr>
          <a:xfrm>
            <a:off x="7738597" y="2011896"/>
            <a:ext cx="1580786" cy="886600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1" name="Flussdiagramm: Verbindungsstelle 30"/>
          <p:cNvSpPr/>
          <p:nvPr/>
        </p:nvSpPr>
        <p:spPr>
          <a:xfrm>
            <a:off x="2862330" y="4712196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Flussdiagramm: Verbindungsstelle 31"/>
          <p:cNvSpPr/>
          <p:nvPr/>
        </p:nvSpPr>
        <p:spPr>
          <a:xfrm>
            <a:off x="3654418" y="4712196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Flussdiagramm: Verbindungsstelle 32"/>
          <p:cNvSpPr/>
          <p:nvPr/>
        </p:nvSpPr>
        <p:spPr>
          <a:xfrm>
            <a:off x="4413308" y="4712940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Flussdiagramm: Verbindungsstelle 33"/>
          <p:cNvSpPr/>
          <p:nvPr/>
        </p:nvSpPr>
        <p:spPr>
          <a:xfrm>
            <a:off x="5270037" y="4712196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Flussdiagramm: Verbindungsstelle 34"/>
          <p:cNvSpPr/>
          <p:nvPr/>
        </p:nvSpPr>
        <p:spPr>
          <a:xfrm>
            <a:off x="6121611" y="4712940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Flussdiagramm: Verbindungsstelle 35"/>
          <p:cNvSpPr/>
          <p:nvPr/>
        </p:nvSpPr>
        <p:spPr>
          <a:xfrm>
            <a:off x="6946509" y="4712196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Flussdiagramm: Verbindungsstelle 36"/>
          <p:cNvSpPr/>
          <p:nvPr/>
        </p:nvSpPr>
        <p:spPr>
          <a:xfrm>
            <a:off x="9329669" y="4677825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Flussdiagramm: Verbindungsstelle 37"/>
          <p:cNvSpPr/>
          <p:nvPr/>
        </p:nvSpPr>
        <p:spPr>
          <a:xfrm>
            <a:off x="8537581" y="4712196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lussdiagramm: Verbindungsstelle 38"/>
          <p:cNvSpPr/>
          <p:nvPr/>
        </p:nvSpPr>
        <p:spPr>
          <a:xfrm>
            <a:off x="7745493" y="4712196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Flussdiagramm: Verbindungsstelle 39"/>
          <p:cNvSpPr/>
          <p:nvPr/>
        </p:nvSpPr>
        <p:spPr>
          <a:xfrm>
            <a:off x="2070242" y="4712940"/>
            <a:ext cx="792088" cy="457200"/>
          </a:xfrm>
          <a:prstGeom prst="flowChartConnector">
            <a:avLst/>
          </a:prstGeom>
          <a:solidFill>
            <a:srgbClr val="92D050"/>
          </a:solidFill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DSZ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1" name="Gerade Verbindung 50"/>
          <p:cNvCxnSpPr>
            <a:stCxn id="17" idx="3"/>
            <a:endCxn id="40" idx="0"/>
          </p:cNvCxnSpPr>
          <p:nvPr/>
        </p:nvCxnSpPr>
        <p:spPr>
          <a:xfrm flipH="1">
            <a:off x="2466286" y="3487206"/>
            <a:ext cx="3396713" cy="1225734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2" name="Gerade Verbindung 52"/>
          <p:cNvCxnSpPr>
            <a:stCxn id="17" idx="3"/>
            <a:endCxn id="31" idx="0"/>
          </p:cNvCxnSpPr>
          <p:nvPr/>
        </p:nvCxnSpPr>
        <p:spPr>
          <a:xfrm flipH="1">
            <a:off x="3258374" y="3487206"/>
            <a:ext cx="2604625" cy="1224990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3" name="Gerade Verbindung 54"/>
          <p:cNvCxnSpPr>
            <a:stCxn id="17" idx="3"/>
          </p:cNvCxnSpPr>
          <p:nvPr/>
        </p:nvCxnSpPr>
        <p:spPr>
          <a:xfrm flipH="1">
            <a:off x="4231015" y="3487206"/>
            <a:ext cx="1631984" cy="1224990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4" name="Gerade Verbindung 56"/>
          <p:cNvCxnSpPr/>
          <p:nvPr/>
        </p:nvCxnSpPr>
        <p:spPr>
          <a:xfrm flipH="1">
            <a:off x="4930285" y="3585220"/>
            <a:ext cx="1080120" cy="1092605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5" name="Gerade Verbindung 59"/>
          <p:cNvCxnSpPr>
            <a:stCxn id="17" idx="4"/>
            <a:endCxn id="34" idx="0"/>
          </p:cNvCxnSpPr>
          <p:nvPr/>
        </p:nvCxnSpPr>
        <p:spPr>
          <a:xfrm flipH="1">
            <a:off x="5666081" y="3606888"/>
            <a:ext cx="502422" cy="1105308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6" name="Gerade Verbindung 60"/>
          <p:cNvCxnSpPr>
            <a:stCxn id="17" idx="4"/>
          </p:cNvCxnSpPr>
          <p:nvPr/>
        </p:nvCxnSpPr>
        <p:spPr>
          <a:xfrm>
            <a:off x="6168503" y="3606888"/>
            <a:ext cx="201942" cy="1106052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7" name="Gerade Verbindung 61"/>
          <p:cNvCxnSpPr/>
          <p:nvPr/>
        </p:nvCxnSpPr>
        <p:spPr>
          <a:xfrm>
            <a:off x="6315205" y="3596054"/>
            <a:ext cx="854864" cy="1081771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8" name="Gerade Verbindung 62"/>
          <p:cNvCxnSpPr/>
          <p:nvPr/>
        </p:nvCxnSpPr>
        <p:spPr>
          <a:xfrm>
            <a:off x="6315205" y="3585220"/>
            <a:ext cx="1709729" cy="1126976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9" name="Gerade Verbindung 63"/>
          <p:cNvCxnSpPr>
            <a:endCxn id="38" idx="0"/>
          </p:cNvCxnSpPr>
          <p:nvPr/>
        </p:nvCxnSpPr>
        <p:spPr>
          <a:xfrm>
            <a:off x="6370445" y="3585220"/>
            <a:ext cx="2563180" cy="1126976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0" name="Gerade Verbindung 64"/>
          <p:cNvCxnSpPr>
            <a:stCxn id="17" idx="5"/>
            <a:endCxn id="37" idx="0"/>
          </p:cNvCxnSpPr>
          <p:nvPr/>
        </p:nvCxnSpPr>
        <p:spPr>
          <a:xfrm>
            <a:off x="6474007" y="3487206"/>
            <a:ext cx="3251706" cy="1190619"/>
          </a:xfrm>
          <a:prstGeom prst="line">
            <a:avLst/>
          </a:prstGeom>
          <a:noFill/>
          <a:ln w="9525" cap="flat" cmpd="sng" algn="ctr">
            <a:solidFill>
              <a:srgbClr val="D34817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39993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/>
          <p:cNvSpPr>
            <a:spLocks noGrp="1"/>
          </p:cNvSpPr>
          <p:nvPr/>
        </p:nvSpPr>
        <p:spPr>
          <a:xfrm>
            <a:off x="1923535" y="207799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Datenschutzbeauftragter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der Katholischen Kirche </a:t>
            </a: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Datenschutzreferent/in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jeder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Diözese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Zuständiger für den Datenschutz in jeder Einrichtung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„</a:t>
            </a:r>
            <a:r>
              <a:rPr kumimoji="0" lang="de-AT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Darüber hinaus ist für jede kirchliche Einrichtung 	von deren Leitung eine Person zu bestimmen, 	welche für die Einhaltung des Datenschutzes Sorge 	trägt und die damit verbundenen operativen 	Aufgaben erfüllt.“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itel 1"/>
          <p:cNvSpPr>
            <a:spLocks noGrp="1"/>
          </p:cNvSpPr>
          <p:nvPr/>
        </p:nvSpPr>
        <p:spPr>
          <a:xfrm>
            <a:off x="1099751" y="923668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Zuständigkeit für den Datenschutz</a:t>
            </a:r>
          </a:p>
        </p:txBody>
      </p:sp>
    </p:spTree>
    <p:extLst>
      <p:ext uri="{BB962C8B-B14F-4D97-AF65-F5344CB8AC3E}">
        <p14:creationId xmlns:p14="http://schemas.microsoft.com/office/powerpoint/2010/main" val="31858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569308" y="857765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Zuständigkeit für den Datenschutz</a:t>
            </a: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1717589" y="1848365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Bei Dienstantritt</a:t>
            </a:r>
            <a:r>
              <a:rPr kumimoji="0" lang="de-AT" sz="3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muss jede/r Mitarbeiter/in eine </a:t>
            </a:r>
            <a:r>
              <a:rPr kumimoji="0" lang="de-AT" sz="32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Datenschutzverpflichtungsrklärung</a:t>
            </a:r>
            <a:r>
              <a:rPr kumimoji="0" lang="de-AT" sz="3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unterschreiben!</a:t>
            </a:r>
            <a:endParaRPr kumimoji="0" lang="de-AT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lang="de-AT" altLang="de-DE" sz="1800" dirty="0">
              <a:solidFill>
                <a:sysClr val="windowText" lastClr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Bei Verstößen: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</a:t>
            </a: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DE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Geld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oder Freiheitsstrafen, arbeitsrechtliche 		Folgen (Entlassung), Schadenersatz-			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ansprüche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des Geschädigten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9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602259" y="701246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Grundrecht auf Datenschutz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1997675" y="1981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Verfassungsrechtliche Grundlage auf </a:t>
            </a:r>
            <a:r>
              <a:rPr kumimoji="0" lang="de-AT" alt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Datenschutz </a:t>
            </a: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</a:t>
            </a:r>
            <a:endParaRPr kumimoji="0" lang="de-AT" altLang="de-DE" sz="2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§ </a:t>
            </a: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DSG ist Grundrecht wie </a:t>
            </a:r>
            <a:r>
              <a:rPr kumimoji="0" lang="de-AT" alt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z.B. </a:t>
            </a: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Grundrecht auf Freiheit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Jedermann </a:t>
            </a:r>
            <a:r>
              <a:rPr kumimoji="0" lang="de-AT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hat Anspruch </a:t>
            </a:r>
            <a:r>
              <a:rPr kumimoji="0" lang="de-AT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auf Geheimhaltung </a:t>
            </a:r>
            <a:r>
              <a:rPr kumimoji="0" lang="de-AT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der </a:t>
            </a:r>
            <a:r>
              <a:rPr kumimoji="0" lang="de-AT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ihn 	betreffenden personenbezogenen Daten.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Daher ist die Datenverarbeitung grundsätzlich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Außer es liegt eine Ausnahme vor!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122" y="4611409"/>
            <a:ext cx="29019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4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25827" y="964857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Ausnahmen zum Grundrecht</a:t>
            </a: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220098" y="2522837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Einwilligung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des/der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Betroffenen </a:t>
            </a: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Vertragsanbahnung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Vertragserfüllung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Erfüllung rechtlicher Verpflichtungen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Schutz lebenswichtiger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Interessen des/der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Betroffenen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Öffentliches Interesse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Überwiegend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berechtigtes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Interesse des Verarbeiters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9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/>
        </p:nvSpPr>
        <p:spPr>
          <a:xfrm>
            <a:off x="1734065" y="849527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Definitionen – personenbezogene Daten</a:t>
            </a:r>
            <a:endParaRPr kumimoji="0" lang="de-AT" sz="4000" b="0" i="0" u="none" strike="noStrike" kern="1200" cap="none" spc="-10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/>
        </p:nvSpPr>
        <p:spPr>
          <a:xfrm>
            <a:off x="2187146" y="1981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Personenbezogene </a:t>
            </a:r>
            <a:r>
              <a:rPr kumimoji="0" lang="de-AT" alt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Daten: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alle Informationen, die sich auf eine identifizierte oder identifizierbare Person beziehen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altLang="de-DE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Name, Adresse, Telefonnummer, aber auch </a:t>
            </a:r>
            <a:r>
              <a:rPr kumimoji="0" lang="de-AT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Matrikennummer</a:t>
            </a:r>
            <a:r>
              <a:rPr kumimoji="0" lang="de-AT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Standortdaten, Online-Kennung</a:t>
            </a:r>
            <a:r>
              <a:rPr kumimoji="0" lang="de-AT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,…</a:t>
            </a: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„eine identifizierte Person“ …… „Josef Maier hat am 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19.01.1996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Geburtstag“ 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buClr>
                <a:srgbClr val="D34817"/>
              </a:buClr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„eine identifizierbare Person“ …. „</a:t>
            </a: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Die Person mit der </a:t>
            </a:r>
            <a:r>
              <a:rPr kumimoji="0" lang="de-A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Matrikennummer</a:t>
            </a:r>
            <a:r>
              <a:rPr lang="de-AT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AT" dirty="0" smtClean="0">
                <a:solidFill>
                  <a:sysClr val="windowText" lastClr="000000"/>
                </a:solidFill>
                <a:latin typeface="Arial"/>
              </a:rPr>
              <a:t>4/123/11-0/153/156 </a:t>
            </a:r>
            <a:r>
              <a:rPr lang="de-AT" dirty="0">
                <a:solidFill>
                  <a:sysClr val="windowText" lastClr="000000"/>
                </a:solidFill>
                <a:latin typeface="Arial"/>
              </a:rPr>
              <a:t>hat am </a:t>
            </a:r>
            <a:r>
              <a:rPr lang="de-AT" dirty="0" smtClean="0">
                <a:solidFill>
                  <a:sysClr val="windowText" lastClr="000000"/>
                </a:solidFill>
                <a:latin typeface="Arial"/>
              </a:rPr>
              <a:t>19.01.1996 </a:t>
            </a: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Geburtstag“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74320" marR="0" lvl="1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de-AT" altLang="de-DE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72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fen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TM04033925[[fn=Tropfen]]</Template>
  <TotalTime>0</TotalTime>
  <Words>645</Words>
  <Application>Microsoft Office PowerPoint</Application>
  <PresentationFormat>Breitbild</PresentationFormat>
  <Paragraphs>194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Tw Cen MT</vt:lpstr>
      <vt:lpstr>Wingdings</vt:lpstr>
      <vt:lpstr>Tropfen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Dioezese Innsbruck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DATENSCHUTZ</dc:title>
  <dc:creator>Administrator</dc:creator>
  <cp:lastModifiedBy>Administrator</cp:lastModifiedBy>
  <cp:revision>17</cp:revision>
  <dcterms:created xsi:type="dcterms:W3CDTF">2019-10-16T12:07:30Z</dcterms:created>
  <dcterms:modified xsi:type="dcterms:W3CDTF">2019-11-26T16:19:11Z</dcterms:modified>
</cp:coreProperties>
</file>